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46EF09-A661-4D56-8297-A795A2E22C68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DCC159-59D8-4A34-B12B-F2E8EADB9BD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9CBA9-C7E6-46A9-AE28-7AD9D95FF6EA}" type="datetimeFigureOut">
              <a:rPr lang="ru-RU" smtClean="0"/>
              <a:pPr/>
              <a:t>17.09.2020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D7C77-29AE-4FFD-A47B-DF21F3024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gnomik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-144016"/>
            <a:ext cx="9577064" cy="70294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9592" y="1052736"/>
            <a:ext cx="73448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Родительское собрание № 1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988841"/>
            <a:ext cx="691276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        2 младшей группы</a:t>
            </a:r>
          </a:p>
          <a:p>
            <a:r>
              <a:rPr lang="ru-RU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                «Гномики»</a:t>
            </a:r>
            <a:endParaRPr lang="ru-RU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rcRect l="7186" t="10128" r="6403" b="9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482" name="WordArt 2"/>
          <p:cNvSpPr>
            <a:spLocks noChangeArrowheads="1" noChangeShapeType="1" noTextEdit="1"/>
          </p:cNvSpPr>
          <p:nvPr/>
        </p:nvSpPr>
        <p:spPr bwMode="auto">
          <a:xfrm>
            <a:off x="1419225" y="327348"/>
            <a:ext cx="5889079" cy="7253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236"/>
              </a:avLst>
            </a:prstTxWarp>
          </a:bodyPr>
          <a:lstStyle/>
          <a:p>
            <a:pPr algn="ctr" rtl="0"/>
            <a:r>
              <a:rPr lang="ru-RU" sz="3600" kern="10" spc="72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Будем знакомы</a:t>
            </a:r>
            <a:endParaRPr lang="ru-RU" sz="3600" kern="10" spc="72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331640" y="1083508"/>
            <a:ext cx="698477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Аникина Ирина Вячеславовна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Тел.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89502045055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Музыкальный руководитель: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Садкова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Елена Валерьевна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Медсестра: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Хрюкина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Вера Владимировна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Заместитель заведующей по ВМР: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Данилова Наталья Алексеевна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2400" b="0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Заведующая МАДОУ: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Логинова Инна Александровна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					Тел.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269-18-28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rcRect l="7186" t="10128" r="6403" b="9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328002"/>
            <a:ext cx="842493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Возрастные особенности детей 3-4 лет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Три года — это возраст, который можно рассматривать как определенный рубеж развития ребенка с момента его рождения. Кризис трех лет завершает период «слияния» с матерью, малыш все больше начинает осознавать собственную «отдельность». Основные потребности в этом возрасте — потребность в общении, уважении и признании. Основной и самый важный для ребенка вид деятельности — игра.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122738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этом возрасте у вашего ребенка: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    Происходит формирование «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противо-воли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что выражается в желании делать все по-своему. Она совершенно необходима ребенку для благополучного отделения. Ему предстоит осознать себя как самостоятельного человека. Ребенок, отделяясь от взрослых, пытается установить с ними новые, более глубокие отношения.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    Проявления осознания себя как отдельного человека будут выражаться в его потребности отвергать почти все, что предлагают родители, и делать что-то самому, даже если ему этого не очень хочется или пока не по силам. Ребенок дает негативную реакцию не на само действие, которое он отказывается выполнять, а на требование или просьбу взрослого. При этом ребенок может слушаться одного родителя и во всем противоречить другому.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    Появляется возможность действовать не под влиянием любого случайно возникшего желания, а поступать исходя из других, более сложных и стабильных мотивов. Это является важным завоеванием в его развитии и следующим шагом в обретении самостоятельности.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    Возникает насущная потребность общаться не столько с матерью и членами семьи, но и со сверстниками. Ребенок осваивает правила взаимодействия через обратные реакции как взрослых, так и детей на его поступки.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    Игра становится все более коллективной. Игра с предметами может иметь уже какое-то сюжетное наполнение, она все более становится образно-ролевой. В ней ребенок воображает себя кем угодно и чем угодно и соответственно действует. Но в этом возрасте ребенку достаточно поиграть 10—15 минут, потом ему хочется переключиться на что-то другое.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    Дети в игре со сверстниками учатся чувствовать и защищать свои личностные границы и воспринимать их наличие у других людей. Ребенок вынужден учиться учитывать желания и чувства партнеров по игре, иначе рискует остаться в одиночестве и скучать.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    Появляется много новых слов. Ребенок активно осваивает речь, придумывая несуществующие слова, придавая уже известным словам свой особенный личностный смысл.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rcRect l="7186" t="10128" r="6403" b="9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39552" y="376783"/>
            <a:ext cx="7704856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Математика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в возрасте от 3 до 4 лет может уметь: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Ребенок может уметь считать до трех и показывать соответствующее количество пальчиков на руке.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Ребенок может уметь владеть понятиями: один - много, большой - маленький, высокий - низкий и т. д.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Ребенок может знать основные цвета (красный, желтый, зеленый, синий, белый, черный) 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Ребенок может знать основные геометрические фигуры (круг, квадрат, треугольник).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Ребенок может уметь сравнивать предметы по величине, цвету, форме. Уметь сравнивать количество предметов.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Ребенок может уметь подбирать пару к предмету с заданным признаком.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Логическое мышление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-Развитие Мышления, Памяти, Внимания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в возрасте от 3 до 4 лет может уметь: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Ребенок может уметь складывать разрезанную картинку из 2-4 частей.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Ребенок может уметь находить и объяснять несоответствия на рисунках.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Ребенок может уметь находить лишний предмет и объяснять почему он сделал такой выбор.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Ребенок может уметь находить сходства и различия между предметами.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Ребенок может уметь запоминать 2-3 картинки.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Ребенок может уметь запоминать 3-4 слова, которые взрослый повторил несколько раз.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 Ребенок может уметь запоминать и повторять движения, которые показал взрослый 1-2 раза,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 Ребенок может уметь запоминать какую-либо деталь или признак предмета.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9. Ребенок может уметь не отвлекаясь, в течение 5 минут выполнять задание.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 Ребенок может находить парные предметы. Уметь из группы предметов выбирать нужный.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11. Ребенок может уметь обращать внимание на свойства и признаки предметов, находить сходства и различия между предметами.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rcRect l="7186" t="10128" r="6403" b="9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467544" y="219242"/>
            <a:ext cx="8208912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Развитие Речи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в возрасте от 3 до 4 лет может уметь: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Ребенок может уметь не только зрительно воспринимать образы, но и описывать увиденное.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Ребенок легко формирует простые предложения, постепенно переходит к сложным (из 5-6 слов).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Ребенок может уметь разделять предметы по группам: мебель, посуда, одежды и т.д.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Ребенок может уметь называть по одному признаку каждого предмета.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Ребенок может знать названия основных действий людей и животных  (лежит, сидит, бежит и т.д.)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Ребенок может уметь повторять за взрослым стишки и песенки.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 Ребенок может знать свое имя и фамилию.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 Ребенок может уметь управлять силой голоса, говорить громко – тихо.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Окружающий мир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в возрасте от 3 до 4 лет может уметь: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Ребенок может знать названия и уметь показывать  домашних (корова, коза, лошадь, кошка, собака и т.д.) и диких (волк, заяц, лиса и т.д.) животных.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Ребенок может знать названия 3-4 птиц (воробей, ласточка, ворона), 3-4 рыб (кит, сом, акула) и 3-4 насекомых (кузнечик, бабочка, пчела).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Ребенок может знать названия основных растений: 3-4 деревьев (береза, дуб, яблоня) и 3-4 цветов (ромашка, тюльпан, роза).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Ребенок может знать, что такое овощи, фрукты, ягоды, грибы.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Ребенок может иметь представление о материалах, из которых изготовлены окружающие предметы.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Ребенок может знать части суток - утро, день, вечер, ночь.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 Ребенок может уметь называть явления природы - дождь, снег, ветер.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Навыки обихода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Ребенок в возрасте от 3 до 4 лет может уметь: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1.Ребенок может уметь самостоятельно одевать вещи (без застежек).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Ребенок может уметь разрезать ножницами бумагу.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Ребенок может уметь пользоваться карандашами, фломастерами, ручками и т.д. Уметь рисовать кружочки, точки, линии.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Ребенок может уметь обводить и раскрашивать картинки.</a:t>
            </a:r>
            <a:b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Ребенок может знать основные правила гигиены.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rcRect l="7186" t="10128" r="6403" b="9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9592" y="531252"/>
            <a:ext cx="7848872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Вам как его родителям важно: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•    С терпением и пониманием относиться к проявлениям «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противо-воли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» ребенка. Помните, что подавленная в этом возрасте воля ребенка впоследствии может привести к пассивности, апатии, зависимости и инфантильности. Следует позволять ребенку настаивать на своем (если это не вредно для его жизни и здоровья), даже когда вам это кажется нелепым или ненужным.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•    Помнить, что так называемое упрямство — это реакция ребенка, который настаивает на чем-то не потому, что ему этого очень хочется, а потому, что ему важно, чтобы с его мнением считались.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•    Подготовить ребенка к детскому саду или обеспечить ему другую возможность общения. Для этого надо помочь ему в освоении навыков самообслуживания, за несколько месяцев до поступления в детский сад выработать подходящий режим дня, настроить ребенка на позитивное отношение к детскому саду и быть готовыми к возможным негативным реакциям при расставании. Они естественны. Ребенок может и имеет право испытывать горе от потери привычного ему мира.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•    Разбирать вместе с ребенком ситуации возникновения конфликтов в детском саду или на детской площадке. Учить его уважать собственные и чужие личностные границы. Для этого важно самим быть для него примером — то есть уважительно относиться к нему самому и членам вашей семьи.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•    Бережно обращаться с чувствами ребенка. Сопереживать его горю, понимать злость, разделять с ним радость, чувствовать его усталость. Важно не подавить его эмоции, а научить его правильно обходиться с собственными эмоциональными реакциями.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•    Продолжать активно развивать координацию движений (учить прыгать, стоять на одной ноге, играть с мячом), мелкую моторику (этому способствуют занятия лепкой, различные шнуровки, складывание пирамидок). Желательно, чтобы дома у ребенка был спортивный уголок, где он мог бы отрабатывать физические упражнения.</a:t>
            </a:r>
            <a:br>
              <a:rPr lang="ru-RU" sz="1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•    Осознавать, что речевые обороты и запас слов будут формироваться у него главным образом из той речи, которую он слышит в семье. Совместное чтение детских книг, соответствующих возрасту ребенка, необыкновенно полезно. Это расширит словарный запас ребенка, поможет в развитии его образного мышления, создаст эмоциональную близость и теплоту в ваших отношениях. Больше разговаривайте со своим ребенком, обсуждайте с ним события дня, спрашивайте его о том, что с ним происходило, а также терпеливо отвечайте на его вопросы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rcRect l="7186" t="10128" r="6403" b="9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410" name="WordArt 2"/>
          <p:cNvSpPr>
            <a:spLocks noChangeArrowheads="1" noChangeShapeType="1" noTextEdit="1"/>
          </p:cNvSpPr>
          <p:nvPr/>
        </p:nvSpPr>
        <p:spPr bwMode="auto">
          <a:xfrm>
            <a:off x="1578446" y="476672"/>
            <a:ext cx="5657850" cy="714375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3175">
                  <a:solidFill>
                    <a:srgbClr val="7F7F7F"/>
                  </a:solidFill>
                  <a:round/>
                  <a:headEnd/>
                  <a:tailEnd/>
                </a:ln>
                <a:solidFill>
                  <a:srgbClr val="CCC0D9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РАСПИСАНИЕ ОБРАЗОВАТЕЛЬНОЙ ДЕЯТЕЛЬНОСТИ   </a:t>
            </a:r>
            <a:endParaRPr lang="ru-RU" sz="3600" kern="10" spc="0" dirty="0">
              <a:ln w="3175">
                <a:solidFill>
                  <a:srgbClr val="7F7F7F"/>
                </a:solidFill>
                <a:round/>
                <a:headEnd/>
                <a:tailEnd/>
              </a:ln>
              <a:solidFill>
                <a:srgbClr val="CCC0D9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1224136" y="1089611"/>
            <a:ext cx="255577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Понедельник</a:t>
            </a:r>
            <a:endParaRPr kumimoji="0" lang="ru-RU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296144" y="2601779"/>
            <a:ext cx="147565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Вторник</a:t>
            </a:r>
            <a:endParaRPr kumimoji="0" lang="ru-RU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1584176" y="4329971"/>
            <a:ext cx="9716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Среда</a:t>
            </a:r>
            <a:endParaRPr kumimoji="0" lang="ru-RU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5436096" y="1124744"/>
            <a:ext cx="125963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Четверг</a:t>
            </a:r>
            <a:endParaRPr kumimoji="0" lang="ru-RU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5472608" y="2636912"/>
            <a:ext cx="118762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Пятница</a:t>
            </a:r>
            <a:endParaRPr kumimoji="0" lang="ru-RU" sz="16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1763688" y="1395353"/>
            <a:ext cx="273630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9.00-9.15 познавательное развитие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9.25-9.40 конструирование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10.45-11.00 физическая культура(на улице)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1872208" y="2908101"/>
            <a:ext cx="255577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9.00-9.15 формирование элементарных  математических представлений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9.25-9.40 физическая культура (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1872208" y="4654877"/>
            <a:ext cx="284380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9.00-9.15музыка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9.25- 9.40 лепка/                             аппликация (через неделю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5328592" y="1484784"/>
            <a:ext cx="169168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9.15-9.30 музыка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9.40- 9.55 рисование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5256584" y="3051537"/>
            <a:ext cx="262778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9.00-9.15 физическая    культура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9.25-9.40развитие речи/     чтение художественной литературы(через неделю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rcRect l="7186" t="10128" r="6403" b="9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331640" y="260648"/>
            <a:ext cx="6408712" cy="5847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Times New Roman" pitchFamily="18" charset="0"/>
              </a:rPr>
              <a:t>Режим дня для 2 младшей группы (холодный период)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Times New Roman" pitchFamily="18" charset="0"/>
              </a:rPr>
              <a:t>   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83568" y="764704"/>
          <a:ext cx="7992887" cy="5562276"/>
        </p:xfrm>
        <a:graphic>
          <a:graphicData uri="http://schemas.openxmlformats.org/drawingml/2006/table">
            <a:tbl>
              <a:tblPr/>
              <a:tblGrid>
                <a:gridCol w="6270884"/>
                <a:gridCol w="1722003"/>
              </a:tblGrid>
              <a:tr h="2363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Содержание деятельности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Время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4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Прием и осмотр, взаимодействие с родителями/ самостоятельные игры детей 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7.30 – 8.00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4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Утренняя гимнастика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27355" algn="l"/>
                          <a:tab pos="813435" algn="ctr"/>
                        </a:tabLs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	7.50 8.00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4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Подготовка к завтраку, гигиенические процедуры, дежурство, завтрак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8.10 – 8.45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Игры, подготовка к НОД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8.45 – 9.00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7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Непрерывно образовательная деятельность (НОД)  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9.00 – 9.15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9.25  - 9.40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764">
                <a:tc>
                  <a:txBody>
                    <a:bodyPr/>
                    <a:lstStyle/>
                    <a:p>
                      <a:pPr marR="8953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Подготовка к прогулке, прогулка (игры, наблюдения, труд, исследовательская деятельность, самостоятельная деятельность детей)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9.40- 12.00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Возвращение с прогулки, самостоятельные игры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12.00- 12.10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Подготовка к обеду, обед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12.10- 12.50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Подготовка ко сну, дневной сон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12.50- 15.00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Подъем, воздушные, водные процедуры, закаливание, игры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15.00- 15.20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Игры, совместная и самостоятельная деятельность, труд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15.20- 15.30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Чтение художественной литературы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15.30- 15.40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Подготовка к ужину, ужин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15.40- 16.00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43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Игры, совместная и самостоятельная деятельность, подготовка к прогулке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16.00- 16.50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7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Прогулка (игры, самостоятельная деятельность детей/ взаимодействие с родителями), уход детей домой.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16.50- 18.00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ИТОГО самостоятельная деятельность  (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* -не менее 3 - 4 ч.)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3,5-4 ч.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ИТОГО прогулка (</a:t>
                      </a: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-не менее 4ч. при 12 ч.режиме)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3ч30мин</a:t>
                      </a:r>
                      <a:endParaRPr lang="ru-RU" sz="14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38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ИТОГО сон (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: 2-3 часа)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2ч50мин.</a:t>
                      </a:r>
                      <a:endParaRPr lang="ru-RU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0009" marR="41550" marT="0" marB="0">
                    <a:lnL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683568" y="6237312"/>
            <a:ext cx="59046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    (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N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* - норма, утвержденная  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СанПиН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Times New Roman" pitchFamily="18" charset="0"/>
              </a:rPr>
              <a:t>)         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amka_3.png"/>
          <p:cNvPicPr>
            <a:picLocks noChangeAspect="1"/>
          </p:cNvPicPr>
          <p:nvPr/>
        </p:nvPicPr>
        <p:blipFill>
          <a:blip r:embed="rId2" cstate="print"/>
          <a:srcRect l="7186" t="10128" r="6403" b="934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529" name="WordArt 1"/>
          <p:cNvSpPr>
            <a:spLocks noChangeArrowheads="1" noChangeShapeType="1" noTextEdit="1"/>
          </p:cNvSpPr>
          <p:nvPr/>
        </p:nvSpPr>
        <p:spPr bwMode="auto">
          <a:xfrm>
            <a:off x="1206202" y="332656"/>
            <a:ext cx="6534150" cy="38405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541"/>
              </a:avLst>
            </a:prstTxWarp>
          </a:bodyPr>
          <a:lstStyle/>
          <a:p>
            <a:pPr algn="ctr" rtl="0"/>
            <a:r>
              <a:rPr lang="ru-RU" sz="2800" b="1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правила для родителей</a:t>
            </a:r>
            <a:endParaRPr lang="ru-RU" sz="2800" b="1" kern="10" spc="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467544" y="800120"/>
            <a:ext cx="8208912" cy="572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Приводите ребёнка в детский сад не позднее 8 часов. Ребёнок должен быть чистым, опрятным, с коротко подстриженными ногтями, иметь при себе чистый носовой платок.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Если Вы привели ребёнка во время какого-либо режимного момента, пожалуйста, разденьте его и подождите вместе с ним в раздевалке до перерыва.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Спорные и конфликтные ситуации разрешайте в отсутствии детей.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Если Вы не смогли решить какой-либо вопрос с педагогами группы, обратитесь к заведующей или заместителю заведующей по воспитательной работе.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 готовы с Вами беседовать о вашем ребёнке утром до 09.00 и вечером после 17.00.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Просим Вас проследить, чтобы в карманах ребёнка не было острых, режущих, колющих предметов,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манеток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сладостей, лекарства, жевательной резинки, мягких игрушек, любого оружия (игрушечного)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Если ребёнок заболел просим сообщать медицинскому работнику в течении дня. На питание ставить заранее до 11.00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Оплату за детский сад необходимо производить до 10 числа текущего месяца или три банковских дня если вышли в детский сад позднее.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 оплате делать запись в тетрадь (находится в журнале приема детей)или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скрин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квитанции воспитателю.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драгоценности воспитатели ответственности не несут. (серёжки, цепочки, крестики),за вещи оставленные под лестницей – коляски, велосипеды, самокаты,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беговелы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санки,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снегокаты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ставим в отведённое для этого место (парковка)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ramka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-144016"/>
            <a:ext cx="9577064" cy="70294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8229600" cy="223224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 !</a:t>
            </a:r>
            <a:endParaRPr lang="ru-RU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657</Words>
  <Application>Microsoft Office PowerPoint</Application>
  <PresentationFormat>Экран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Спасибо за внимание !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Юзер</dc:creator>
  <cp:lastModifiedBy>Юзер</cp:lastModifiedBy>
  <cp:revision>20</cp:revision>
  <dcterms:created xsi:type="dcterms:W3CDTF">2020-09-15T04:29:06Z</dcterms:created>
  <dcterms:modified xsi:type="dcterms:W3CDTF">2020-09-17T08:07:30Z</dcterms:modified>
</cp:coreProperties>
</file>